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206579"/>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LoRa Haberleşme Sistemi Projesi</a:t>
            </a:r>
            <a:endParaRPr lang="en-US" sz="4450" dirty="0"/>
          </a:p>
        </p:txBody>
      </p:sp>
      <p:sp>
        <p:nvSpPr>
          <p:cNvPr id="4" name="Text 1"/>
          <p:cNvSpPr/>
          <p:nvPr/>
        </p:nvSpPr>
        <p:spPr>
          <a:xfrm>
            <a:off x="6244709" y="2956917"/>
            <a:ext cx="7627382" cy="242697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Bu projede, düşük güç tüketimi ve uzun mesafe haberleşme imkânı sunan LoRa (Long Range) teknolojisi kullanılarak iki mikrodenetleyici kartı arasında kablosuz veri iletimi gerçekleştirilmiştir.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STMicroelectronics</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firmasına ait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NUCLEO-F411</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ve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NUCLEO-F103</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geliştirme kartları kullanılmıştır. Sistem, FreeRTOS işletim sistemi üzerinde çalışmakta ve E22-900T22S LoRa modülleri ile haberleşmektedir.</a:t>
            </a:r>
            <a:endParaRPr lang="en-US" sz="1700" dirty="0"/>
          </a:p>
        </p:txBody>
      </p:sp>
      <p:pic>
        <p:nvPicPr>
          <p:cNvPr id="5" name="Image 1" descr="preencoded.png">    </p:cNvPr>
          <p:cNvPicPr>
            <a:picLocks noChangeAspect="1"/>
          </p:cNvPicPr>
          <p:nvPr/>
        </p:nvPicPr>
        <p:blipFill>
          <a:blip r:embed="rId2"/>
          <a:stretch>
            <a:fillRect/>
          </a:stretch>
        </p:blipFill>
        <p:spPr>
          <a:xfrm>
            <a:off x="6244709" y="5627608"/>
            <a:ext cx="7627382" cy="13954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237065"/>
            <a:ext cx="7350562"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Sistem Mimarisi ve Bileşenler</a:t>
            </a:r>
            <a:endParaRPr lang="en-US" sz="4450" dirty="0"/>
          </a:p>
        </p:txBody>
      </p:sp>
      <p:sp>
        <p:nvSpPr>
          <p:cNvPr id="3" name="Text 1"/>
          <p:cNvSpPr/>
          <p:nvPr/>
        </p:nvSpPr>
        <p:spPr>
          <a:xfrm>
            <a:off x="758309" y="349127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Donanım Bileşenleri</a:t>
            </a:r>
            <a:endParaRPr lang="en-US" sz="2200" dirty="0"/>
          </a:p>
        </p:txBody>
      </p:sp>
      <p:sp>
        <p:nvSpPr>
          <p:cNvPr id="4" name="Text 2"/>
          <p:cNvSpPr/>
          <p:nvPr/>
        </p:nvSpPr>
        <p:spPr>
          <a:xfrm>
            <a:off x="758309" y="4064079"/>
            <a:ext cx="6292572"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Sistemimiz iki ana mikrodenetleyici kartından oluşmaktadır.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NUCLEO-F411</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kartı verici (transmitter) olarak,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NUCLEO-F103</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kartı ise alıcı (receiver) olarak konfigüre edilmiştir. Her iki kart da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E22-900T22S</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LoRa modülleri ile donatılmıştır.</a:t>
            </a:r>
            <a:endParaRPr lang="en-US" sz="1700" dirty="0"/>
          </a:p>
        </p:txBody>
      </p:sp>
      <p:sp>
        <p:nvSpPr>
          <p:cNvPr id="5" name="Text 3"/>
          <p:cNvSpPr/>
          <p:nvPr/>
        </p:nvSpPr>
        <p:spPr>
          <a:xfrm>
            <a:off x="7587139" y="349127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Yazılım Altyapısı</a:t>
            </a:r>
            <a:endParaRPr lang="en-US" sz="2200" dirty="0"/>
          </a:p>
        </p:txBody>
      </p:sp>
      <p:sp>
        <p:nvSpPr>
          <p:cNvPr id="6" name="Text 4"/>
          <p:cNvSpPr/>
          <p:nvPr/>
        </p:nvSpPr>
        <p:spPr>
          <a:xfrm>
            <a:off x="7587139" y="4064079"/>
            <a:ext cx="6292572"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Sistemin yazılım altyapısında, görev yönetimi ve çoklu işlemlerin verimli biçimde yürütülebilmesi amacıyla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FreeRTOS</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kullanılmıştır. Bu tercih, mikrodenetleyici kaynaklarının daha verimli kullanılmasını ve sistemin yönetilebilirliğinin artırılmasını sağlamıştır.</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450312"/>
            <a:ext cx="10325219"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LoRa Teknolojisi ve E22-900T22S Modülü</a:t>
            </a:r>
            <a:endParaRPr lang="en-US" sz="4450" dirty="0"/>
          </a:p>
        </p:txBody>
      </p:sp>
      <p:sp>
        <p:nvSpPr>
          <p:cNvPr id="4" name="Shape 1"/>
          <p:cNvSpPr/>
          <p:nvPr/>
        </p:nvSpPr>
        <p:spPr>
          <a:xfrm>
            <a:off x="758309" y="4487942"/>
            <a:ext cx="4226838"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74884" y="470451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LoRa Teknolojisi</a:t>
            </a:r>
            <a:endParaRPr lang="en-US" sz="2200" dirty="0"/>
          </a:p>
        </p:txBody>
      </p:sp>
      <p:sp>
        <p:nvSpPr>
          <p:cNvPr id="6" name="Text 3"/>
          <p:cNvSpPr/>
          <p:nvPr/>
        </p:nvSpPr>
        <p:spPr>
          <a:xfrm>
            <a:off x="974884" y="5190649"/>
            <a:ext cx="3793688"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LoRa (Long Range), düşük güç tüketimi ile uzun mesafeli kablosuz iletişim sağlayan bir teknolojidir. Özellikle IoT uygulamalarında tercih edilmektedir.</a:t>
            </a:r>
            <a:endParaRPr lang="en-US" sz="1700" dirty="0"/>
          </a:p>
        </p:txBody>
      </p:sp>
      <p:sp>
        <p:nvSpPr>
          <p:cNvPr id="7" name="Shape 4"/>
          <p:cNvSpPr/>
          <p:nvPr/>
        </p:nvSpPr>
        <p:spPr>
          <a:xfrm>
            <a:off x="5201722" y="4487942"/>
            <a:ext cx="4226838"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8" name="Text 5"/>
          <p:cNvSpPr/>
          <p:nvPr/>
        </p:nvSpPr>
        <p:spPr>
          <a:xfrm>
            <a:off x="5418296" y="470451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E22-900T22S Modülü</a:t>
            </a:r>
            <a:endParaRPr lang="en-US" sz="2200" dirty="0"/>
          </a:p>
        </p:txBody>
      </p:sp>
      <p:sp>
        <p:nvSpPr>
          <p:cNvPr id="9" name="Text 6"/>
          <p:cNvSpPr/>
          <p:nvPr/>
        </p:nvSpPr>
        <p:spPr>
          <a:xfrm>
            <a:off x="5418296" y="5190649"/>
            <a:ext cx="3793688"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Bu modül, Lora teknolojisinin Semtech SX1276 çipini temel alan yüksek performanslı bir cihazdır ve UART tabanlı kontrolle kolayca entegre edilebilmektedir.</a:t>
            </a:r>
            <a:endParaRPr lang="en-US" sz="1700" dirty="0"/>
          </a:p>
        </p:txBody>
      </p:sp>
      <p:sp>
        <p:nvSpPr>
          <p:cNvPr id="10" name="Shape 7"/>
          <p:cNvSpPr/>
          <p:nvPr/>
        </p:nvSpPr>
        <p:spPr>
          <a:xfrm>
            <a:off x="9645134" y="4487942"/>
            <a:ext cx="4226838" cy="2999542"/>
          </a:xfrm>
          <a:prstGeom prst="roundRect">
            <a:avLst>
              <a:gd name="adj" fmla="val 6501"/>
            </a:avLst>
          </a:prstGeom>
          <a:solidFill>
            <a:srgbClr val="282C32"/>
          </a:solidFill>
          <a:ln/>
          <a:effectLst>
            <a:outerShdw sx="100000" sy="100000" kx="0" ky="0" algn="bl" rotWithShape="0" blurRad="53340" dist="26670" dir="13500000">
              <a:srgbClr val="ffffff">
                <a:alpha val="10000"/>
              </a:srgbClr>
            </a:outerShdw>
          </a:effectLst>
        </p:spPr>
      </p:sp>
      <p:sp>
        <p:nvSpPr>
          <p:cNvPr id="11" name="Text 8"/>
          <p:cNvSpPr/>
          <p:nvPr/>
        </p:nvSpPr>
        <p:spPr>
          <a:xfrm>
            <a:off x="9861709" y="470451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Haberleşme Protokolü</a:t>
            </a:r>
            <a:endParaRPr lang="en-US" sz="2200" dirty="0"/>
          </a:p>
        </p:txBody>
      </p:sp>
      <p:sp>
        <p:nvSpPr>
          <p:cNvPr id="12" name="Text 9"/>
          <p:cNvSpPr/>
          <p:nvPr/>
        </p:nvSpPr>
        <p:spPr>
          <a:xfrm>
            <a:off x="9861709" y="5190649"/>
            <a:ext cx="3793688"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Sistem, UART protokolü üzerinden haberleşme sağlamaktadır. Bu sayede mikrodenetleyiciler ile LoRa modülleri arasında veri aktarımı gerçekleştirilmektedir.</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5326" y="554236"/>
            <a:ext cx="6804898" cy="662940"/>
          </a:xfrm>
          <a:prstGeom prst="rect">
            <a:avLst/>
          </a:prstGeom>
          <a:noFill/>
          <a:ln/>
        </p:spPr>
        <p:txBody>
          <a:bodyPr wrap="none" lIns="0" tIns="0" rIns="0" bIns="0" rtlCol="0" anchor="t"/>
          <a:lstStyle/>
          <a:p>
            <a:pPr algn="l" indent="0" marL="0">
              <a:lnSpc>
                <a:spcPts val="5200"/>
              </a:lnSpc>
              <a:buNone/>
            </a:pPr>
            <a:r>
              <a:rPr lang="en-US" sz="4150" b="1" dirty="0">
                <a:solidFill>
                  <a:srgbClr val="9998FF"/>
                </a:solidFill>
                <a:latin typeface="Barlow Bold" pitchFamily="34" charset="0"/>
                <a:ea typeface="Barlow Bold" pitchFamily="34" charset="-122"/>
                <a:cs typeface="Barlow Bold" pitchFamily="34" charset="-120"/>
              </a:rPr>
              <a:t>Yazılım Mimarisi ve FreeRTOS</a:t>
            </a:r>
            <a:endParaRPr lang="en-US" sz="4150" dirty="0"/>
          </a:p>
        </p:txBody>
      </p:sp>
      <p:pic>
        <p:nvPicPr>
          <p:cNvPr id="3" name="Image 0" descr="preencoded.png">    </p:cNvPr>
          <p:cNvPicPr>
            <a:picLocks noChangeAspect="1"/>
          </p:cNvPicPr>
          <p:nvPr/>
        </p:nvPicPr>
        <p:blipFill>
          <a:blip r:embed="rId1"/>
          <a:stretch>
            <a:fillRect/>
          </a:stretch>
        </p:blipFill>
        <p:spPr>
          <a:xfrm>
            <a:off x="3192185" y="1620203"/>
            <a:ext cx="1635919" cy="1177528"/>
          </a:xfrm>
          <a:prstGeom prst="rect">
            <a:avLst/>
          </a:prstGeom>
        </p:spPr>
      </p:pic>
      <p:pic>
        <p:nvPicPr>
          <p:cNvPr id="4" name="Image 1" descr="preencoded.png">    </p:cNvPr>
          <p:cNvPicPr>
            <a:picLocks noChangeAspect="1"/>
          </p:cNvPicPr>
          <p:nvPr/>
        </p:nvPicPr>
        <p:blipFill>
          <a:blip r:embed="rId2"/>
          <a:stretch>
            <a:fillRect/>
          </a:stretch>
        </p:blipFill>
        <p:spPr>
          <a:xfrm>
            <a:off x="3868460" y="2178129"/>
            <a:ext cx="283369" cy="354211"/>
          </a:xfrm>
          <a:prstGeom prst="rect">
            <a:avLst/>
          </a:prstGeom>
        </p:spPr>
      </p:pic>
      <p:sp>
        <p:nvSpPr>
          <p:cNvPr id="5" name="Text 1"/>
          <p:cNvSpPr/>
          <p:nvPr/>
        </p:nvSpPr>
        <p:spPr>
          <a:xfrm>
            <a:off x="5029557" y="1821656"/>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Görev Yönetimi</a:t>
            </a:r>
            <a:endParaRPr lang="en-US" sz="2050" dirty="0"/>
          </a:p>
        </p:txBody>
      </p:sp>
      <p:sp>
        <p:nvSpPr>
          <p:cNvPr id="6" name="Text 2"/>
          <p:cNvSpPr/>
          <p:nvPr/>
        </p:nvSpPr>
        <p:spPr>
          <a:xfrm>
            <a:off x="5029557" y="2273856"/>
            <a:ext cx="3988594"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Çoklu görevlerin eşzamanlı yürütülmesi</a:t>
            </a:r>
            <a:endParaRPr lang="en-US" sz="1550" dirty="0"/>
          </a:p>
        </p:txBody>
      </p:sp>
      <p:sp>
        <p:nvSpPr>
          <p:cNvPr id="7" name="Shape 3"/>
          <p:cNvSpPr/>
          <p:nvPr/>
        </p:nvSpPr>
        <p:spPr>
          <a:xfrm>
            <a:off x="4878467" y="2813328"/>
            <a:ext cx="8996243" cy="11430"/>
          </a:xfrm>
          <a:prstGeom prst="roundRect">
            <a:avLst>
              <a:gd name="adj" fmla="val 1586976"/>
            </a:avLst>
          </a:prstGeom>
          <a:solidFill>
            <a:srgbClr val="60646A"/>
          </a:solidFill>
          <a:ln/>
        </p:spPr>
      </p:sp>
      <p:pic>
        <p:nvPicPr>
          <p:cNvPr id="8" name="Image 2" descr="preencoded.png">    </p:cNvPr>
          <p:cNvPicPr>
            <a:picLocks noChangeAspect="1"/>
          </p:cNvPicPr>
          <p:nvPr/>
        </p:nvPicPr>
        <p:blipFill>
          <a:blip r:embed="rId3"/>
          <a:stretch>
            <a:fillRect/>
          </a:stretch>
        </p:blipFill>
        <p:spPr>
          <a:xfrm>
            <a:off x="2374225" y="2848094"/>
            <a:ext cx="3271838" cy="1177528"/>
          </a:xfrm>
          <a:prstGeom prst="rect">
            <a:avLst/>
          </a:prstGeom>
        </p:spPr>
      </p:pic>
      <p:pic>
        <p:nvPicPr>
          <p:cNvPr id="9" name="Image 3" descr="preencoded.png">    </p:cNvPr>
          <p:cNvPicPr>
            <a:picLocks noChangeAspect="1"/>
          </p:cNvPicPr>
          <p:nvPr/>
        </p:nvPicPr>
        <p:blipFill>
          <a:blip r:embed="rId4"/>
          <a:stretch>
            <a:fillRect/>
          </a:stretch>
        </p:blipFill>
        <p:spPr>
          <a:xfrm>
            <a:off x="3868341" y="3259693"/>
            <a:ext cx="283369" cy="354211"/>
          </a:xfrm>
          <a:prstGeom prst="rect">
            <a:avLst/>
          </a:prstGeom>
        </p:spPr>
      </p:pic>
      <p:sp>
        <p:nvSpPr>
          <p:cNvPr id="10" name="Text 4"/>
          <p:cNvSpPr/>
          <p:nvPr/>
        </p:nvSpPr>
        <p:spPr>
          <a:xfrm>
            <a:off x="5847517" y="3049548"/>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Kaynak Yönetimi</a:t>
            </a:r>
            <a:endParaRPr lang="en-US" sz="2050" dirty="0"/>
          </a:p>
        </p:txBody>
      </p:sp>
      <p:sp>
        <p:nvSpPr>
          <p:cNvPr id="11" name="Text 5"/>
          <p:cNvSpPr/>
          <p:nvPr/>
        </p:nvSpPr>
        <p:spPr>
          <a:xfrm>
            <a:off x="5847517" y="3501747"/>
            <a:ext cx="4797862"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Bellek ve işlemci kaynaklarının verimli kullanımı</a:t>
            </a:r>
            <a:endParaRPr lang="en-US" sz="1550" dirty="0"/>
          </a:p>
        </p:txBody>
      </p:sp>
      <p:sp>
        <p:nvSpPr>
          <p:cNvPr id="12" name="Shape 6"/>
          <p:cNvSpPr/>
          <p:nvPr/>
        </p:nvSpPr>
        <p:spPr>
          <a:xfrm>
            <a:off x="5696426" y="4041219"/>
            <a:ext cx="8178284" cy="11430"/>
          </a:xfrm>
          <a:prstGeom prst="roundRect">
            <a:avLst>
              <a:gd name="adj" fmla="val 1586976"/>
            </a:avLst>
          </a:prstGeom>
          <a:solidFill>
            <a:srgbClr val="60646A"/>
          </a:solidFill>
          <a:ln/>
        </p:spPr>
      </p:sp>
      <p:pic>
        <p:nvPicPr>
          <p:cNvPr id="13" name="Image 4" descr="preencoded.png">    </p:cNvPr>
          <p:cNvPicPr>
            <a:picLocks noChangeAspect="1"/>
          </p:cNvPicPr>
          <p:nvPr/>
        </p:nvPicPr>
        <p:blipFill>
          <a:blip r:embed="rId5"/>
          <a:stretch>
            <a:fillRect/>
          </a:stretch>
        </p:blipFill>
        <p:spPr>
          <a:xfrm>
            <a:off x="1556266" y="4075986"/>
            <a:ext cx="4907756" cy="1177528"/>
          </a:xfrm>
          <a:prstGeom prst="rect">
            <a:avLst/>
          </a:prstGeom>
        </p:spPr>
      </p:pic>
      <p:pic>
        <p:nvPicPr>
          <p:cNvPr id="14" name="Image 5" descr="preencoded.png">    </p:cNvPr>
          <p:cNvPicPr>
            <a:picLocks noChangeAspect="1"/>
          </p:cNvPicPr>
          <p:nvPr/>
        </p:nvPicPr>
        <p:blipFill>
          <a:blip r:embed="rId6"/>
          <a:stretch>
            <a:fillRect/>
          </a:stretch>
        </p:blipFill>
        <p:spPr>
          <a:xfrm>
            <a:off x="3868460" y="4487585"/>
            <a:ext cx="283369" cy="354211"/>
          </a:xfrm>
          <a:prstGeom prst="rect">
            <a:avLst/>
          </a:prstGeom>
        </p:spPr>
      </p:pic>
      <p:sp>
        <p:nvSpPr>
          <p:cNvPr id="15" name="Text 7"/>
          <p:cNvSpPr/>
          <p:nvPr/>
        </p:nvSpPr>
        <p:spPr>
          <a:xfrm>
            <a:off x="6665476" y="4277439"/>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Zamanlama</a:t>
            </a:r>
            <a:endParaRPr lang="en-US" sz="2050" dirty="0"/>
          </a:p>
        </p:txBody>
      </p:sp>
      <p:sp>
        <p:nvSpPr>
          <p:cNvPr id="16" name="Text 8"/>
          <p:cNvSpPr/>
          <p:nvPr/>
        </p:nvSpPr>
        <p:spPr>
          <a:xfrm>
            <a:off x="6665476" y="4729639"/>
            <a:ext cx="3108246"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Gerçek zamanlı işlem kabiliyeti</a:t>
            </a:r>
            <a:endParaRPr lang="en-US" sz="1550" dirty="0"/>
          </a:p>
        </p:txBody>
      </p:sp>
      <p:sp>
        <p:nvSpPr>
          <p:cNvPr id="17" name="Shape 9"/>
          <p:cNvSpPr/>
          <p:nvPr/>
        </p:nvSpPr>
        <p:spPr>
          <a:xfrm>
            <a:off x="6514386" y="5269111"/>
            <a:ext cx="7360325" cy="11430"/>
          </a:xfrm>
          <a:prstGeom prst="roundRect">
            <a:avLst>
              <a:gd name="adj" fmla="val 1586976"/>
            </a:avLst>
          </a:prstGeom>
          <a:solidFill>
            <a:srgbClr val="60646A"/>
          </a:solidFill>
          <a:ln/>
        </p:spPr>
      </p:sp>
      <p:pic>
        <p:nvPicPr>
          <p:cNvPr id="18" name="Image 6" descr="preencoded.png">    </p:cNvPr>
          <p:cNvPicPr>
            <a:picLocks noChangeAspect="1"/>
          </p:cNvPicPr>
          <p:nvPr/>
        </p:nvPicPr>
        <p:blipFill>
          <a:blip r:embed="rId7"/>
          <a:stretch>
            <a:fillRect/>
          </a:stretch>
        </p:blipFill>
        <p:spPr>
          <a:xfrm>
            <a:off x="738307" y="5303877"/>
            <a:ext cx="6543675" cy="1177528"/>
          </a:xfrm>
          <a:prstGeom prst="rect">
            <a:avLst/>
          </a:prstGeom>
        </p:spPr>
      </p:pic>
      <p:pic>
        <p:nvPicPr>
          <p:cNvPr id="19" name="Image 7" descr="preencoded.png">    </p:cNvPr>
          <p:cNvPicPr>
            <a:picLocks noChangeAspect="1"/>
          </p:cNvPicPr>
          <p:nvPr/>
        </p:nvPicPr>
        <p:blipFill>
          <a:blip r:embed="rId8"/>
          <a:stretch>
            <a:fillRect/>
          </a:stretch>
        </p:blipFill>
        <p:spPr>
          <a:xfrm>
            <a:off x="3868460" y="5715476"/>
            <a:ext cx="283369" cy="354211"/>
          </a:xfrm>
          <a:prstGeom prst="rect">
            <a:avLst/>
          </a:prstGeom>
        </p:spPr>
      </p:pic>
      <p:sp>
        <p:nvSpPr>
          <p:cNvPr id="20" name="Text 10"/>
          <p:cNvSpPr/>
          <p:nvPr/>
        </p:nvSpPr>
        <p:spPr>
          <a:xfrm>
            <a:off x="7483435" y="5505331"/>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Modüler Kod Yapısı</a:t>
            </a:r>
            <a:endParaRPr lang="en-US" sz="2050" dirty="0"/>
          </a:p>
        </p:txBody>
      </p:sp>
      <p:sp>
        <p:nvSpPr>
          <p:cNvPr id="21" name="Text 11"/>
          <p:cNvSpPr/>
          <p:nvPr/>
        </p:nvSpPr>
        <p:spPr>
          <a:xfrm>
            <a:off x="7483435" y="5957530"/>
            <a:ext cx="4716542"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Bakımı ve genişletilmesi kolay yazılım mimarisi</a:t>
            </a:r>
            <a:endParaRPr lang="en-US" sz="1550" dirty="0"/>
          </a:p>
        </p:txBody>
      </p:sp>
      <p:sp>
        <p:nvSpPr>
          <p:cNvPr id="22" name="Text 12"/>
          <p:cNvSpPr/>
          <p:nvPr/>
        </p:nvSpPr>
        <p:spPr>
          <a:xfrm>
            <a:off x="705326" y="6708100"/>
            <a:ext cx="13219748" cy="967264"/>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FreeRTOS, mikrodenetleyici sistemlerde çoklu görev yönetimi sağlayan popüler bir gerçek zamanlı işletim sistemidir. Projemizde FreeRTOS'un sağladığı görev yönetimi özellikleri sayesinde LED kontrolü, veri iletimi ve veri alımı gibi işlemler eşzamanlı olarak gerçekleştirilebilmektedir.</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6968" y="575191"/>
            <a:ext cx="7190065" cy="686633"/>
          </a:xfrm>
          <a:prstGeom prst="rect">
            <a:avLst/>
          </a:prstGeom>
          <a:noFill/>
          <a:ln/>
        </p:spPr>
        <p:txBody>
          <a:bodyPr wrap="none" lIns="0" tIns="0" rIns="0" bIns="0" rtlCol="0" anchor="t"/>
          <a:lstStyle/>
          <a:p>
            <a:pPr algn="l" indent="0" marL="0">
              <a:lnSpc>
                <a:spcPts val="5400"/>
              </a:lnSpc>
              <a:buNone/>
            </a:pPr>
            <a:r>
              <a:rPr lang="en-US" sz="4300" b="1" dirty="0">
                <a:solidFill>
                  <a:srgbClr val="9998FF"/>
                </a:solidFill>
                <a:latin typeface="Barlow Bold" pitchFamily="34" charset="0"/>
                <a:ea typeface="Barlow Bold" pitchFamily="34" charset="-122"/>
                <a:cs typeface="Barlow Bold" pitchFamily="34" charset="-120"/>
              </a:rPr>
              <a:t>Görev Yapıları ve Fonksiyonlar</a:t>
            </a:r>
            <a:endParaRPr lang="en-US" sz="4300" dirty="0"/>
          </a:p>
        </p:txBody>
      </p:sp>
      <p:sp>
        <p:nvSpPr>
          <p:cNvPr id="4" name="Shape 1"/>
          <p:cNvSpPr/>
          <p:nvPr/>
        </p:nvSpPr>
        <p:spPr>
          <a:xfrm>
            <a:off x="6451759" y="1574840"/>
            <a:ext cx="22860" cy="6079569"/>
          </a:xfrm>
          <a:prstGeom prst="roundRect">
            <a:avLst>
              <a:gd name="adj" fmla="val 821804"/>
            </a:avLst>
          </a:prstGeom>
          <a:solidFill>
            <a:srgbClr val="60646A"/>
          </a:solidFill>
          <a:ln/>
        </p:spPr>
      </p:sp>
      <p:sp>
        <p:nvSpPr>
          <p:cNvPr id="5" name="Shape 2"/>
          <p:cNvSpPr/>
          <p:nvPr/>
        </p:nvSpPr>
        <p:spPr>
          <a:xfrm>
            <a:off x="6663690" y="2032992"/>
            <a:ext cx="626150" cy="22860"/>
          </a:xfrm>
          <a:prstGeom prst="roundRect">
            <a:avLst>
              <a:gd name="adj" fmla="val 821804"/>
            </a:avLst>
          </a:prstGeom>
          <a:solidFill>
            <a:srgbClr val="60646A"/>
          </a:solidFill>
          <a:ln/>
        </p:spPr>
      </p:sp>
      <p:sp>
        <p:nvSpPr>
          <p:cNvPr id="6" name="Shape 3"/>
          <p:cNvSpPr/>
          <p:nvPr/>
        </p:nvSpPr>
        <p:spPr>
          <a:xfrm>
            <a:off x="6216968" y="1809631"/>
            <a:ext cx="469583" cy="469582"/>
          </a:xfrm>
          <a:prstGeom prst="roundRect">
            <a:avLst>
              <a:gd name="adj" fmla="val 40007"/>
            </a:avLst>
          </a:prstGeom>
          <a:solidFill>
            <a:srgbClr val="282C32"/>
          </a:solidFill>
          <a:ln/>
          <a:effectLst>
            <a:outerShdw sx="100000" sy="100000" kx="0" ky="0" algn="bl" rotWithShape="0" blurRad="52070" dist="25400" dir="13500000">
              <a:srgbClr val="ffffff">
                <a:alpha val="10000"/>
              </a:srgbClr>
            </a:outerShdw>
          </a:effectLst>
        </p:spPr>
      </p:sp>
      <p:pic>
        <p:nvPicPr>
          <p:cNvPr id="7" name="Image 1" descr="preencoded.png">    </p:cNvPr>
          <p:cNvPicPr>
            <a:picLocks noChangeAspect="1"/>
          </p:cNvPicPr>
          <p:nvPr/>
        </p:nvPicPr>
        <p:blipFill>
          <a:blip r:embed="rId2"/>
          <a:stretch>
            <a:fillRect/>
          </a:stretch>
        </p:blipFill>
        <p:spPr>
          <a:xfrm>
            <a:off x="6286976" y="1838444"/>
            <a:ext cx="329565" cy="411956"/>
          </a:xfrm>
          <a:prstGeom prst="rect">
            <a:avLst/>
          </a:prstGeom>
        </p:spPr>
      </p:pic>
      <p:sp>
        <p:nvSpPr>
          <p:cNvPr id="8" name="Text 4"/>
          <p:cNvSpPr/>
          <p:nvPr/>
        </p:nvSpPr>
        <p:spPr>
          <a:xfrm>
            <a:off x="7495461" y="1783556"/>
            <a:ext cx="2746534" cy="343257"/>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led_toggle_task</a:t>
            </a:r>
            <a:endParaRPr lang="en-US" sz="2150" dirty="0"/>
          </a:p>
        </p:txBody>
      </p:sp>
      <p:sp>
        <p:nvSpPr>
          <p:cNvPr id="9" name="Text 5"/>
          <p:cNvSpPr/>
          <p:nvPr/>
        </p:nvSpPr>
        <p:spPr>
          <a:xfrm>
            <a:off x="7495461" y="2251948"/>
            <a:ext cx="6404372" cy="1001554"/>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GPIO pininden bağlı LED'in periyodik olarak yanıp sönmesini sağlar. Bu görev, sistemin çalışmasının görsel bir göstergesi olarak hizmet eder.</a:t>
            </a:r>
            <a:endParaRPr lang="en-US" sz="1600" dirty="0"/>
          </a:p>
        </p:txBody>
      </p:sp>
      <p:sp>
        <p:nvSpPr>
          <p:cNvPr id="10" name="Shape 6"/>
          <p:cNvSpPr/>
          <p:nvPr/>
        </p:nvSpPr>
        <p:spPr>
          <a:xfrm>
            <a:off x="6663690" y="4129088"/>
            <a:ext cx="626150" cy="22860"/>
          </a:xfrm>
          <a:prstGeom prst="roundRect">
            <a:avLst>
              <a:gd name="adj" fmla="val 821804"/>
            </a:avLst>
          </a:prstGeom>
          <a:solidFill>
            <a:srgbClr val="60646A"/>
          </a:solidFill>
          <a:ln/>
        </p:spPr>
      </p:sp>
      <p:sp>
        <p:nvSpPr>
          <p:cNvPr id="11" name="Shape 7"/>
          <p:cNvSpPr/>
          <p:nvPr/>
        </p:nvSpPr>
        <p:spPr>
          <a:xfrm>
            <a:off x="6216968" y="3905726"/>
            <a:ext cx="469583" cy="469582"/>
          </a:xfrm>
          <a:prstGeom prst="roundRect">
            <a:avLst>
              <a:gd name="adj" fmla="val 40007"/>
            </a:avLst>
          </a:prstGeom>
          <a:solidFill>
            <a:srgbClr val="282C32"/>
          </a:solidFill>
          <a:ln/>
          <a:effectLst>
            <a:outerShdw sx="100000" sy="100000" kx="0" ky="0" algn="bl" rotWithShape="0" blurRad="52070" dist="25400" dir="13500000">
              <a:srgbClr val="ffffff">
                <a:alpha val="10000"/>
              </a:srgbClr>
            </a:outerShdw>
          </a:effectLst>
        </p:spPr>
      </p:sp>
      <p:pic>
        <p:nvPicPr>
          <p:cNvPr id="12" name="Image 2" descr="preencoded.png">    </p:cNvPr>
          <p:cNvPicPr>
            <a:picLocks noChangeAspect="1"/>
          </p:cNvPicPr>
          <p:nvPr/>
        </p:nvPicPr>
        <p:blipFill>
          <a:blip r:embed="rId3"/>
          <a:stretch>
            <a:fillRect/>
          </a:stretch>
        </p:blipFill>
        <p:spPr>
          <a:xfrm>
            <a:off x="6286976" y="3934539"/>
            <a:ext cx="329565" cy="411956"/>
          </a:xfrm>
          <a:prstGeom prst="rect">
            <a:avLst/>
          </a:prstGeom>
        </p:spPr>
      </p:pic>
      <p:sp>
        <p:nvSpPr>
          <p:cNvPr id="13" name="Text 8"/>
          <p:cNvSpPr/>
          <p:nvPr/>
        </p:nvSpPr>
        <p:spPr>
          <a:xfrm>
            <a:off x="7495461" y="3879652"/>
            <a:ext cx="2746534" cy="343257"/>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e22_handle_task</a:t>
            </a:r>
            <a:endParaRPr lang="en-US" sz="2150" dirty="0"/>
          </a:p>
        </p:txBody>
      </p:sp>
      <p:sp>
        <p:nvSpPr>
          <p:cNvPr id="14" name="Text 9"/>
          <p:cNvSpPr/>
          <p:nvPr/>
        </p:nvSpPr>
        <p:spPr>
          <a:xfrm>
            <a:off x="7495461" y="4348043"/>
            <a:ext cx="6404372" cy="1001554"/>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LoRa modülünden gelen verilerin işlenmesini yönetir. Alınan "ping" mesajlarını tespit eder ve LED'i yakarak görsel geri bildirim sağlar.</a:t>
            </a:r>
            <a:endParaRPr lang="en-US" sz="1600" dirty="0"/>
          </a:p>
        </p:txBody>
      </p:sp>
      <p:sp>
        <p:nvSpPr>
          <p:cNvPr id="15" name="Shape 10"/>
          <p:cNvSpPr/>
          <p:nvPr/>
        </p:nvSpPr>
        <p:spPr>
          <a:xfrm>
            <a:off x="6663690" y="6225183"/>
            <a:ext cx="626150" cy="22860"/>
          </a:xfrm>
          <a:prstGeom prst="roundRect">
            <a:avLst>
              <a:gd name="adj" fmla="val 821804"/>
            </a:avLst>
          </a:prstGeom>
          <a:solidFill>
            <a:srgbClr val="60646A"/>
          </a:solidFill>
          <a:ln/>
        </p:spPr>
      </p:sp>
      <p:sp>
        <p:nvSpPr>
          <p:cNvPr id="16" name="Shape 11"/>
          <p:cNvSpPr/>
          <p:nvPr/>
        </p:nvSpPr>
        <p:spPr>
          <a:xfrm>
            <a:off x="6216968" y="6001822"/>
            <a:ext cx="469583" cy="469582"/>
          </a:xfrm>
          <a:prstGeom prst="roundRect">
            <a:avLst>
              <a:gd name="adj" fmla="val 40007"/>
            </a:avLst>
          </a:prstGeom>
          <a:solidFill>
            <a:srgbClr val="282C32"/>
          </a:solidFill>
          <a:ln/>
          <a:effectLst>
            <a:outerShdw sx="100000" sy="100000" kx="0" ky="0" algn="bl" rotWithShape="0" blurRad="52070" dist="25400" dir="13500000">
              <a:srgbClr val="ffffff">
                <a:alpha val="10000"/>
              </a:srgbClr>
            </a:outerShdw>
          </a:effectLst>
        </p:spPr>
      </p:sp>
      <p:pic>
        <p:nvPicPr>
          <p:cNvPr id="17" name="Image 3" descr="preencoded.png">    </p:cNvPr>
          <p:cNvPicPr>
            <a:picLocks noChangeAspect="1"/>
          </p:cNvPicPr>
          <p:nvPr/>
        </p:nvPicPr>
        <p:blipFill>
          <a:blip r:embed="rId4"/>
          <a:stretch>
            <a:fillRect/>
          </a:stretch>
        </p:blipFill>
        <p:spPr>
          <a:xfrm>
            <a:off x="6286976" y="6030635"/>
            <a:ext cx="329565" cy="411956"/>
          </a:xfrm>
          <a:prstGeom prst="rect">
            <a:avLst/>
          </a:prstGeom>
        </p:spPr>
      </p:pic>
      <p:sp>
        <p:nvSpPr>
          <p:cNvPr id="18" name="Text 12"/>
          <p:cNvSpPr/>
          <p:nvPr/>
        </p:nvSpPr>
        <p:spPr>
          <a:xfrm>
            <a:off x="7495461" y="5975747"/>
            <a:ext cx="2865120" cy="343257"/>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e22_transmission_task</a:t>
            </a:r>
            <a:endParaRPr lang="en-US" sz="2150" dirty="0"/>
          </a:p>
        </p:txBody>
      </p:sp>
      <p:sp>
        <p:nvSpPr>
          <p:cNvPr id="19" name="Text 13"/>
          <p:cNvSpPr/>
          <p:nvPr/>
        </p:nvSpPr>
        <p:spPr>
          <a:xfrm>
            <a:off x="7495461" y="6444139"/>
            <a:ext cx="6404372" cy="1001554"/>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Belirli aralıklarla "ping" verisinin iletilmesini sağlar. Veri gönderildiğinde LED yakarak işlemin başarılı olduğunu gösterir.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8777" y="541496"/>
            <a:ext cx="6756916" cy="647343"/>
          </a:xfrm>
          <a:prstGeom prst="rect">
            <a:avLst/>
          </a:prstGeom>
          <a:noFill/>
          <a:ln/>
        </p:spPr>
        <p:txBody>
          <a:bodyPr wrap="none" lIns="0" tIns="0" rIns="0" bIns="0" rtlCol="0" anchor="t"/>
          <a:lstStyle/>
          <a:p>
            <a:pPr algn="l" indent="0" marL="0">
              <a:lnSpc>
                <a:spcPts val="5050"/>
              </a:lnSpc>
              <a:buNone/>
            </a:pPr>
            <a:r>
              <a:rPr lang="en-US" sz="4050" b="1" dirty="0">
                <a:solidFill>
                  <a:srgbClr val="9998FF"/>
                </a:solidFill>
                <a:latin typeface="Barlow Bold" pitchFamily="34" charset="0"/>
                <a:ea typeface="Barlow Bold" pitchFamily="34" charset="-122"/>
                <a:cs typeface="Barlow Bold" pitchFamily="34" charset="-120"/>
              </a:rPr>
              <a:t>UART ve DMA Konfigürasyonu</a:t>
            </a:r>
            <a:endParaRPr lang="en-US" sz="4050" dirty="0"/>
          </a:p>
        </p:txBody>
      </p:sp>
      <p:pic>
        <p:nvPicPr>
          <p:cNvPr id="4" name="Image 1" descr="preencoded.png">    </p:cNvPr>
          <p:cNvPicPr>
            <a:picLocks noChangeAspect="1"/>
          </p:cNvPicPr>
          <p:nvPr/>
        </p:nvPicPr>
        <p:blipFill>
          <a:blip r:embed="rId2"/>
          <a:stretch>
            <a:fillRect/>
          </a:stretch>
        </p:blipFill>
        <p:spPr>
          <a:xfrm>
            <a:off x="688777" y="1483995"/>
            <a:ext cx="984052" cy="1180862"/>
          </a:xfrm>
          <a:prstGeom prst="rect">
            <a:avLst/>
          </a:prstGeom>
        </p:spPr>
      </p:pic>
      <p:sp>
        <p:nvSpPr>
          <p:cNvPr id="5" name="Text 1"/>
          <p:cNvSpPr/>
          <p:nvPr/>
        </p:nvSpPr>
        <p:spPr>
          <a:xfrm>
            <a:off x="1967984" y="1680805"/>
            <a:ext cx="2589609" cy="323612"/>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UART Ayarları</a:t>
            </a:r>
            <a:endParaRPr lang="en-US" sz="2000" dirty="0"/>
          </a:p>
        </p:txBody>
      </p:sp>
      <p:sp>
        <p:nvSpPr>
          <p:cNvPr id="6" name="Text 2"/>
          <p:cNvSpPr/>
          <p:nvPr/>
        </p:nvSpPr>
        <p:spPr>
          <a:xfrm>
            <a:off x="1967984" y="2122408"/>
            <a:ext cx="6487239" cy="314801"/>
          </a:xfrm>
          <a:prstGeom prst="rect">
            <a:avLst/>
          </a:prstGeom>
          <a:noFill/>
          <a:ln/>
        </p:spPr>
        <p:txBody>
          <a:bodyPr wrap="none" lIns="0" tIns="0" rIns="0" bIns="0" rtlCol="0" anchor="t"/>
          <a:lstStyle/>
          <a:p>
            <a:pPr algn="l" indent="0" marL="0">
              <a:lnSpc>
                <a:spcPts val="2450"/>
              </a:lnSpc>
              <a:buNone/>
            </a:pPr>
            <a:r>
              <a:rPr lang="en-US" sz="1500" dirty="0">
                <a:solidFill>
                  <a:srgbClr val="EEEFF5"/>
                </a:solidFill>
                <a:latin typeface="Montserrat" pitchFamily="34" charset="0"/>
                <a:ea typeface="Montserrat" pitchFamily="34" charset="-122"/>
                <a:cs typeface="Montserrat" pitchFamily="34" charset="-120"/>
              </a:rPr>
              <a:t>USART1, 9600 baud rate ile konfigüre edilmiştir</a:t>
            </a:r>
            <a:endParaRPr lang="en-US" sz="1500" dirty="0"/>
          </a:p>
        </p:txBody>
      </p:sp>
      <p:pic>
        <p:nvPicPr>
          <p:cNvPr id="7" name="Image 2" descr="preencoded.png">    </p:cNvPr>
          <p:cNvPicPr>
            <a:picLocks noChangeAspect="1"/>
          </p:cNvPicPr>
          <p:nvPr/>
        </p:nvPicPr>
        <p:blipFill>
          <a:blip r:embed="rId3"/>
          <a:stretch>
            <a:fillRect/>
          </a:stretch>
        </p:blipFill>
        <p:spPr>
          <a:xfrm>
            <a:off x="688777" y="2664857"/>
            <a:ext cx="984052" cy="1180862"/>
          </a:xfrm>
          <a:prstGeom prst="rect">
            <a:avLst/>
          </a:prstGeom>
        </p:spPr>
      </p:pic>
      <p:sp>
        <p:nvSpPr>
          <p:cNvPr id="8" name="Text 3"/>
          <p:cNvSpPr/>
          <p:nvPr/>
        </p:nvSpPr>
        <p:spPr>
          <a:xfrm>
            <a:off x="1967984" y="2861667"/>
            <a:ext cx="2589609" cy="323612"/>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DMA Kullanımı</a:t>
            </a:r>
            <a:endParaRPr lang="en-US" sz="2000" dirty="0"/>
          </a:p>
        </p:txBody>
      </p:sp>
      <p:sp>
        <p:nvSpPr>
          <p:cNvPr id="9" name="Text 4"/>
          <p:cNvSpPr/>
          <p:nvPr/>
        </p:nvSpPr>
        <p:spPr>
          <a:xfrm>
            <a:off x="1967984" y="3303270"/>
            <a:ext cx="6487239" cy="314801"/>
          </a:xfrm>
          <a:prstGeom prst="rect">
            <a:avLst/>
          </a:prstGeom>
          <a:noFill/>
          <a:ln/>
        </p:spPr>
        <p:txBody>
          <a:bodyPr wrap="none" lIns="0" tIns="0" rIns="0" bIns="0" rtlCol="0" anchor="t"/>
          <a:lstStyle/>
          <a:p>
            <a:pPr algn="l" indent="0" marL="0">
              <a:lnSpc>
                <a:spcPts val="2450"/>
              </a:lnSpc>
              <a:buNone/>
            </a:pPr>
            <a:r>
              <a:rPr lang="en-US" sz="1500" dirty="0">
                <a:solidFill>
                  <a:srgbClr val="EEEFF5"/>
                </a:solidFill>
                <a:latin typeface="Montserrat" pitchFamily="34" charset="0"/>
                <a:ea typeface="Montserrat" pitchFamily="34" charset="-122"/>
                <a:cs typeface="Montserrat" pitchFamily="34" charset="-120"/>
              </a:rPr>
              <a:t>İşlemciye yük bindirmeden veri aktarımı sağlanır</a:t>
            </a:r>
            <a:endParaRPr lang="en-US" sz="1500" dirty="0"/>
          </a:p>
        </p:txBody>
      </p:sp>
      <p:pic>
        <p:nvPicPr>
          <p:cNvPr id="10" name="Image 3" descr="preencoded.png">    </p:cNvPr>
          <p:cNvPicPr>
            <a:picLocks noChangeAspect="1"/>
          </p:cNvPicPr>
          <p:nvPr/>
        </p:nvPicPr>
        <p:blipFill>
          <a:blip r:embed="rId4"/>
          <a:stretch>
            <a:fillRect/>
          </a:stretch>
        </p:blipFill>
        <p:spPr>
          <a:xfrm>
            <a:off x="688777" y="3845719"/>
            <a:ext cx="984052" cy="1180862"/>
          </a:xfrm>
          <a:prstGeom prst="rect">
            <a:avLst/>
          </a:prstGeom>
        </p:spPr>
      </p:pic>
      <p:sp>
        <p:nvSpPr>
          <p:cNvPr id="11" name="Text 5"/>
          <p:cNvSpPr/>
          <p:nvPr/>
        </p:nvSpPr>
        <p:spPr>
          <a:xfrm>
            <a:off x="1967984" y="4042529"/>
            <a:ext cx="2589609" cy="323612"/>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Veri İletimi</a:t>
            </a:r>
            <a:endParaRPr lang="en-US" sz="2000" dirty="0"/>
          </a:p>
        </p:txBody>
      </p:sp>
      <p:sp>
        <p:nvSpPr>
          <p:cNvPr id="12" name="Text 6"/>
          <p:cNvSpPr/>
          <p:nvPr/>
        </p:nvSpPr>
        <p:spPr>
          <a:xfrm>
            <a:off x="1967984" y="4484132"/>
            <a:ext cx="6487239" cy="314801"/>
          </a:xfrm>
          <a:prstGeom prst="rect">
            <a:avLst/>
          </a:prstGeom>
          <a:noFill/>
          <a:ln/>
        </p:spPr>
        <p:txBody>
          <a:bodyPr wrap="none" lIns="0" tIns="0" rIns="0" bIns="0" rtlCol="0" anchor="t"/>
          <a:lstStyle/>
          <a:p>
            <a:pPr algn="l" indent="0" marL="0">
              <a:lnSpc>
                <a:spcPts val="2450"/>
              </a:lnSpc>
              <a:buNone/>
            </a:pPr>
            <a:r>
              <a:rPr lang="en-US" sz="1500" dirty="0">
                <a:solidFill>
                  <a:srgbClr val="EEEFF5"/>
                </a:solidFill>
                <a:latin typeface="Montserrat" pitchFamily="34" charset="0"/>
                <a:ea typeface="Montserrat" pitchFamily="34" charset="-122"/>
                <a:cs typeface="Montserrat" pitchFamily="34" charset="-120"/>
              </a:rPr>
              <a:t>HAL_UART_Transmit_DMA fonksiyonu ile gerçekleştirilir</a:t>
            </a:r>
            <a:endParaRPr lang="en-US" sz="1500" dirty="0"/>
          </a:p>
        </p:txBody>
      </p:sp>
      <p:pic>
        <p:nvPicPr>
          <p:cNvPr id="13" name="Image 4" descr="preencoded.png">    </p:cNvPr>
          <p:cNvPicPr>
            <a:picLocks noChangeAspect="1"/>
          </p:cNvPicPr>
          <p:nvPr/>
        </p:nvPicPr>
        <p:blipFill>
          <a:blip r:embed="rId5"/>
          <a:stretch>
            <a:fillRect/>
          </a:stretch>
        </p:blipFill>
        <p:spPr>
          <a:xfrm>
            <a:off x="688777" y="5026581"/>
            <a:ext cx="984052" cy="1180862"/>
          </a:xfrm>
          <a:prstGeom prst="rect">
            <a:avLst/>
          </a:prstGeom>
        </p:spPr>
      </p:pic>
      <p:sp>
        <p:nvSpPr>
          <p:cNvPr id="14" name="Text 7"/>
          <p:cNvSpPr/>
          <p:nvPr/>
        </p:nvSpPr>
        <p:spPr>
          <a:xfrm>
            <a:off x="1967984" y="5223391"/>
            <a:ext cx="2589609" cy="323612"/>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Veri Alımı</a:t>
            </a:r>
            <a:endParaRPr lang="en-US" sz="2000" dirty="0"/>
          </a:p>
        </p:txBody>
      </p:sp>
      <p:sp>
        <p:nvSpPr>
          <p:cNvPr id="15" name="Text 8"/>
          <p:cNvSpPr/>
          <p:nvPr/>
        </p:nvSpPr>
        <p:spPr>
          <a:xfrm>
            <a:off x="1967984" y="5664994"/>
            <a:ext cx="6487239" cy="314801"/>
          </a:xfrm>
          <a:prstGeom prst="rect">
            <a:avLst/>
          </a:prstGeom>
          <a:noFill/>
          <a:ln/>
        </p:spPr>
        <p:txBody>
          <a:bodyPr wrap="none" lIns="0" tIns="0" rIns="0" bIns="0" rtlCol="0" anchor="t"/>
          <a:lstStyle/>
          <a:p>
            <a:pPr algn="l" indent="0" marL="0">
              <a:lnSpc>
                <a:spcPts val="2450"/>
              </a:lnSpc>
              <a:buNone/>
            </a:pPr>
            <a:r>
              <a:rPr lang="en-US" sz="1500" dirty="0">
                <a:solidFill>
                  <a:srgbClr val="EEEFF5"/>
                </a:solidFill>
                <a:latin typeface="Montserrat" pitchFamily="34" charset="0"/>
                <a:ea typeface="Montserrat" pitchFamily="34" charset="-122"/>
                <a:cs typeface="Montserrat" pitchFamily="34" charset="-120"/>
              </a:rPr>
              <a:t>HAL_UARTEx_ReceiveToIdle_DMA fonksiyonu kullanılır</a:t>
            </a:r>
            <a:endParaRPr lang="en-US" sz="1500" dirty="0"/>
          </a:p>
        </p:txBody>
      </p:sp>
      <p:sp>
        <p:nvSpPr>
          <p:cNvPr id="16" name="Text 9"/>
          <p:cNvSpPr/>
          <p:nvPr/>
        </p:nvSpPr>
        <p:spPr>
          <a:xfrm>
            <a:off x="688777" y="6428780"/>
            <a:ext cx="7766447" cy="1259205"/>
          </a:xfrm>
          <a:prstGeom prst="rect">
            <a:avLst/>
          </a:prstGeom>
          <a:noFill/>
          <a:ln/>
        </p:spPr>
        <p:txBody>
          <a:bodyPr wrap="square" lIns="0" tIns="0" rIns="0" bIns="0" rtlCol="0" anchor="t"/>
          <a:lstStyle/>
          <a:p>
            <a:pPr algn="l" indent="0" marL="0">
              <a:lnSpc>
                <a:spcPts val="2450"/>
              </a:lnSpc>
              <a:buNone/>
            </a:pPr>
            <a:r>
              <a:rPr lang="en-US" sz="1500" dirty="0">
                <a:solidFill>
                  <a:srgbClr val="EEEFF5"/>
                </a:solidFill>
                <a:latin typeface="Montserrat" pitchFamily="34" charset="0"/>
                <a:ea typeface="Montserrat" pitchFamily="34" charset="-122"/>
                <a:cs typeface="Montserrat" pitchFamily="34" charset="-120"/>
              </a:rPr>
              <a:t>Projede USART1 UART haberleşmesi için seçilmiştir çünkü USART2 STLINK ile donanımsal olarak kullanıldığı için haberleşme pinleri açıkta değildir. DMA (Direct Memory Access) kullanımı, işlemcinin veri transferi sırasında başka görevleri yürütebilmesini sağlayarak sistem verimliliğini artırmaktadır.</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815"/>
          </a:xfrm>
          <a:prstGeom prst="rect">
            <a:avLst/>
          </a:prstGeom>
        </p:spPr>
      </p:pic>
      <p:sp>
        <p:nvSpPr>
          <p:cNvPr id="3" name="Text 0"/>
          <p:cNvSpPr/>
          <p:nvPr/>
        </p:nvSpPr>
        <p:spPr>
          <a:xfrm>
            <a:off x="704374" y="553403"/>
            <a:ext cx="7735253" cy="1323975"/>
          </a:xfrm>
          <a:prstGeom prst="rect">
            <a:avLst/>
          </a:prstGeom>
          <a:noFill/>
          <a:ln/>
        </p:spPr>
        <p:txBody>
          <a:bodyPr wrap="square" lIns="0" tIns="0" rIns="0" bIns="0" rtlCol="0" anchor="t"/>
          <a:lstStyle/>
          <a:p>
            <a:pPr algn="l" indent="0" marL="0">
              <a:lnSpc>
                <a:spcPts val="5200"/>
              </a:lnSpc>
              <a:buNone/>
            </a:pPr>
            <a:r>
              <a:rPr lang="en-US" sz="4150" b="1" dirty="0">
                <a:solidFill>
                  <a:srgbClr val="9998FF"/>
                </a:solidFill>
                <a:latin typeface="Barlow Bold" pitchFamily="34" charset="0"/>
                <a:ea typeface="Barlow Bold" pitchFamily="34" charset="-122"/>
                <a:cs typeface="Barlow Bold" pitchFamily="34" charset="-120"/>
              </a:rPr>
              <a:t>Modül Başlatma ve Konfigürasyon</a:t>
            </a:r>
            <a:endParaRPr lang="en-US" sz="4150" dirty="0"/>
          </a:p>
        </p:txBody>
      </p:sp>
      <p:sp>
        <p:nvSpPr>
          <p:cNvPr id="4" name="Shape 1"/>
          <p:cNvSpPr/>
          <p:nvPr/>
        </p:nvSpPr>
        <p:spPr>
          <a:xfrm>
            <a:off x="704374" y="2179201"/>
            <a:ext cx="150852" cy="1417558"/>
          </a:xfrm>
          <a:prstGeom prst="roundRect">
            <a:avLst>
              <a:gd name="adj" fmla="val 120068"/>
            </a:avLst>
          </a:prstGeom>
          <a:solidFill>
            <a:srgbClr val="282C32"/>
          </a:solidFill>
          <a:ln/>
          <a:effectLst>
            <a:outerShdw sx="100000" sy="100000" kx="0" ky="0" algn="bl" rotWithShape="0" blurRad="49530" dist="24130" dir="13500000">
              <a:srgbClr val="ffffff">
                <a:alpha val="10000"/>
              </a:srgbClr>
            </a:outerShdw>
          </a:effectLst>
        </p:spPr>
      </p:sp>
      <p:sp>
        <p:nvSpPr>
          <p:cNvPr id="5" name="Text 2"/>
          <p:cNvSpPr/>
          <p:nvPr/>
        </p:nvSpPr>
        <p:spPr>
          <a:xfrm>
            <a:off x="1157049" y="2179201"/>
            <a:ext cx="2647950" cy="330994"/>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LoRa Modül Başlatma</a:t>
            </a:r>
            <a:endParaRPr lang="en-US" sz="2050" dirty="0"/>
          </a:p>
        </p:txBody>
      </p:sp>
      <p:sp>
        <p:nvSpPr>
          <p:cNvPr id="6" name="Text 3"/>
          <p:cNvSpPr/>
          <p:nvPr/>
        </p:nvSpPr>
        <p:spPr>
          <a:xfrm>
            <a:off x="1157049" y="2630924"/>
            <a:ext cx="7282577" cy="965835"/>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e22_lora_init() fonksiyonu ile E22 LoRa modülü UART haberleşmesi ve DMA desteği ile başlatılır. Bu fonksiyon, modülün temel çalışma parametrelerini ayarlar ve gerekli callback fonksiyonlarını tanımlar.</a:t>
            </a:r>
            <a:endParaRPr lang="en-US" sz="1550" dirty="0"/>
          </a:p>
        </p:txBody>
      </p:sp>
      <p:sp>
        <p:nvSpPr>
          <p:cNvPr id="7" name="Shape 4"/>
          <p:cNvSpPr/>
          <p:nvPr/>
        </p:nvSpPr>
        <p:spPr>
          <a:xfrm>
            <a:off x="1006197" y="3797975"/>
            <a:ext cx="150852" cy="1739503"/>
          </a:xfrm>
          <a:prstGeom prst="roundRect">
            <a:avLst>
              <a:gd name="adj" fmla="val 120068"/>
            </a:avLst>
          </a:prstGeom>
          <a:solidFill>
            <a:srgbClr val="282C32"/>
          </a:solidFill>
          <a:ln/>
          <a:effectLst>
            <a:outerShdw sx="100000" sy="100000" kx="0" ky="0" algn="bl" rotWithShape="0" blurRad="49530" dist="24130" dir="13500000">
              <a:srgbClr val="ffffff">
                <a:alpha val="10000"/>
              </a:srgbClr>
            </a:outerShdw>
          </a:effectLst>
        </p:spPr>
      </p:sp>
      <p:sp>
        <p:nvSpPr>
          <p:cNvPr id="8" name="Text 5"/>
          <p:cNvSpPr/>
          <p:nvPr/>
        </p:nvSpPr>
        <p:spPr>
          <a:xfrm>
            <a:off x="1458873" y="3797975"/>
            <a:ext cx="2647950" cy="330994"/>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Görev Oluşturma</a:t>
            </a:r>
            <a:endParaRPr lang="en-US" sz="2050" dirty="0"/>
          </a:p>
        </p:txBody>
      </p:sp>
      <p:sp>
        <p:nvSpPr>
          <p:cNvPr id="9" name="Text 6"/>
          <p:cNvSpPr/>
          <p:nvPr/>
        </p:nvSpPr>
        <p:spPr>
          <a:xfrm>
            <a:off x="1458873" y="4249698"/>
            <a:ext cx="6980753" cy="1287780"/>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FreeRTOS görevleri xTaskCreate fonksiyonu ile oluşturulur. Her görev için bellek alanı ayrılır ve öncelik seviyesi belirlenir. led_toggle_task, e22_handle_task ve e22_transmission_task görevleri bu aşamada oluşturulur.</a:t>
            </a:r>
            <a:endParaRPr lang="en-US" sz="1550" dirty="0"/>
          </a:p>
        </p:txBody>
      </p:sp>
      <p:sp>
        <p:nvSpPr>
          <p:cNvPr id="10" name="Shape 7"/>
          <p:cNvSpPr/>
          <p:nvPr/>
        </p:nvSpPr>
        <p:spPr>
          <a:xfrm>
            <a:off x="1308021" y="5738693"/>
            <a:ext cx="150852" cy="1739503"/>
          </a:xfrm>
          <a:prstGeom prst="roundRect">
            <a:avLst>
              <a:gd name="adj" fmla="val 120068"/>
            </a:avLst>
          </a:prstGeom>
          <a:solidFill>
            <a:srgbClr val="282C32"/>
          </a:solidFill>
          <a:ln/>
          <a:effectLst>
            <a:outerShdw sx="100000" sy="100000" kx="0" ky="0" algn="bl" rotWithShape="0" blurRad="49530" dist="24130" dir="13500000">
              <a:srgbClr val="ffffff">
                <a:alpha val="10000"/>
              </a:srgbClr>
            </a:outerShdw>
          </a:effectLst>
        </p:spPr>
      </p:sp>
      <p:sp>
        <p:nvSpPr>
          <p:cNvPr id="11" name="Text 8"/>
          <p:cNvSpPr/>
          <p:nvPr/>
        </p:nvSpPr>
        <p:spPr>
          <a:xfrm>
            <a:off x="1760696" y="5738693"/>
            <a:ext cx="2647950" cy="330994"/>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Scheduler Başlatma</a:t>
            </a:r>
            <a:endParaRPr lang="en-US" sz="2050" dirty="0"/>
          </a:p>
        </p:txBody>
      </p:sp>
      <p:sp>
        <p:nvSpPr>
          <p:cNvPr id="12" name="Text 9"/>
          <p:cNvSpPr/>
          <p:nvPr/>
        </p:nvSpPr>
        <p:spPr>
          <a:xfrm>
            <a:off x="1760696" y="6190417"/>
            <a:ext cx="6678930" cy="1287780"/>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vTaskStartScheduler() fonksiyonu ile FreeRTOS işletim sistemi başlatılır. Bu noktadan sonra sistem, tanımlanan görevleri önceliklerine göre çalıştırmaya başlar ve gerçek zamanlı işletim sistemi kontrolü ele alır.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604957"/>
            <a:ext cx="7809428"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Sonuç ve Gelecek Geliştirmeler</a:t>
            </a:r>
            <a:endParaRPr lang="en-US" sz="4450" dirty="0"/>
          </a:p>
        </p:txBody>
      </p:sp>
      <p:sp>
        <p:nvSpPr>
          <p:cNvPr id="3" name="Text 1"/>
          <p:cNvSpPr/>
          <p:nvPr/>
        </p:nvSpPr>
        <p:spPr>
          <a:xfrm>
            <a:off x="1844635" y="2140625"/>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Sensör Entegrasyonu</a:t>
            </a:r>
            <a:endParaRPr lang="en-US" sz="2200" dirty="0"/>
          </a:p>
        </p:txBody>
      </p:sp>
      <p:sp>
        <p:nvSpPr>
          <p:cNvPr id="4" name="Text 2"/>
          <p:cNvSpPr/>
          <p:nvPr/>
        </p:nvSpPr>
        <p:spPr>
          <a:xfrm>
            <a:off x="758309" y="2626757"/>
            <a:ext cx="3937040" cy="693420"/>
          </a:xfrm>
          <a:prstGeom prst="rect">
            <a:avLst/>
          </a:prstGeom>
          <a:noFill/>
          <a:ln/>
        </p:spPr>
        <p:txBody>
          <a:bodyPr wrap="square" lIns="0" tIns="0" rIns="0" bIns="0" rtlCol="0" anchor="t"/>
          <a:lstStyle/>
          <a:p>
            <a:pPr algn="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Çeşitli sensörlerden alınan verilerin LoRa üzerinden iletilmesi</a:t>
            </a:r>
            <a:endParaRPr lang="en-US" sz="1700" dirty="0"/>
          </a:p>
        </p:txBody>
      </p:sp>
      <p:pic>
        <p:nvPicPr>
          <p:cNvPr id="5" name="Image 0" descr="preencoded.png">    </p:cNvPr>
          <p:cNvPicPr>
            <a:picLocks noChangeAspect="1"/>
          </p:cNvPicPr>
          <p:nvPr/>
        </p:nvPicPr>
        <p:blipFill>
          <a:blip r:embed="rId1"/>
          <a:stretch>
            <a:fillRect/>
          </a:stretch>
        </p:blipFill>
        <p:spPr>
          <a:xfrm>
            <a:off x="5020270" y="1750933"/>
            <a:ext cx="4589740" cy="4589740"/>
          </a:xfrm>
          <a:prstGeom prst="rect">
            <a:avLst/>
          </a:prstGeom>
        </p:spPr>
      </p:pic>
      <p:pic>
        <p:nvPicPr>
          <p:cNvPr id="6" name="Image 1" descr="preencoded.png">    </p:cNvPr>
          <p:cNvPicPr>
            <a:picLocks noChangeAspect="1"/>
          </p:cNvPicPr>
          <p:nvPr/>
        </p:nvPicPr>
        <p:blipFill>
          <a:blip r:embed="rId2"/>
          <a:stretch>
            <a:fillRect/>
          </a:stretch>
        </p:blipFill>
        <p:spPr>
          <a:xfrm>
            <a:off x="6229290" y="2528828"/>
            <a:ext cx="324088" cy="405170"/>
          </a:xfrm>
          <a:prstGeom prst="rect">
            <a:avLst/>
          </a:prstGeom>
        </p:spPr>
      </p:pic>
      <p:sp>
        <p:nvSpPr>
          <p:cNvPr id="7" name="Text 3"/>
          <p:cNvSpPr/>
          <p:nvPr/>
        </p:nvSpPr>
        <p:spPr>
          <a:xfrm>
            <a:off x="9934932" y="2140625"/>
            <a:ext cx="2879765"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Güvenlik İyileştirmeleri</a:t>
            </a:r>
            <a:endParaRPr lang="en-US" sz="2200" dirty="0"/>
          </a:p>
        </p:txBody>
      </p:sp>
      <p:sp>
        <p:nvSpPr>
          <p:cNvPr id="8" name="Text 4"/>
          <p:cNvSpPr/>
          <p:nvPr/>
        </p:nvSpPr>
        <p:spPr>
          <a:xfrm>
            <a:off x="9934932" y="2626757"/>
            <a:ext cx="3937159"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Veri şifreleme ve güvenli iletişim protokollerinin eklenmesi</a:t>
            </a:r>
            <a:endParaRPr lang="en-US" sz="1700" dirty="0"/>
          </a:p>
        </p:txBody>
      </p:sp>
      <p:pic>
        <p:nvPicPr>
          <p:cNvPr id="9" name="Image 2" descr="preencoded.png">    </p:cNvPr>
          <p:cNvPicPr>
            <a:picLocks noChangeAspect="1"/>
          </p:cNvPicPr>
          <p:nvPr/>
        </p:nvPicPr>
        <p:blipFill>
          <a:blip r:embed="rId3"/>
          <a:stretch>
            <a:fillRect/>
          </a:stretch>
        </p:blipFill>
        <p:spPr>
          <a:xfrm>
            <a:off x="5020270" y="1750933"/>
            <a:ext cx="4589740" cy="4589740"/>
          </a:xfrm>
          <a:prstGeom prst="rect">
            <a:avLst/>
          </a:prstGeom>
        </p:spPr>
      </p:pic>
      <p:pic>
        <p:nvPicPr>
          <p:cNvPr id="10" name="Image 3" descr="preencoded.png">    </p:cNvPr>
          <p:cNvPicPr>
            <a:picLocks noChangeAspect="1"/>
          </p:cNvPicPr>
          <p:nvPr/>
        </p:nvPicPr>
        <p:blipFill>
          <a:blip r:embed="rId4"/>
          <a:stretch>
            <a:fillRect/>
          </a:stretch>
        </p:blipFill>
        <p:spPr>
          <a:xfrm>
            <a:off x="8467308" y="2919472"/>
            <a:ext cx="324088" cy="405170"/>
          </a:xfrm>
          <a:prstGeom prst="rect">
            <a:avLst/>
          </a:prstGeom>
        </p:spPr>
      </p:pic>
      <p:sp>
        <p:nvSpPr>
          <p:cNvPr id="11" name="Text 5"/>
          <p:cNvSpPr/>
          <p:nvPr/>
        </p:nvSpPr>
        <p:spPr>
          <a:xfrm>
            <a:off x="9934932" y="442460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Güç Optimizasyonu</a:t>
            </a:r>
            <a:endParaRPr lang="en-US" sz="2200" dirty="0"/>
          </a:p>
        </p:txBody>
      </p:sp>
      <p:sp>
        <p:nvSpPr>
          <p:cNvPr id="12" name="Text 6"/>
          <p:cNvSpPr/>
          <p:nvPr/>
        </p:nvSpPr>
        <p:spPr>
          <a:xfrm>
            <a:off x="9934932" y="4910733"/>
            <a:ext cx="3937159"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Pil ömrünü uzatmak için enerji tasarrufu mekanizmalarının geliştirilmesi</a:t>
            </a:r>
            <a:endParaRPr lang="en-US" sz="1700" dirty="0"/>
          </a:p>
        </p:txBody>
      </p:sp>
      <p:pic>
        <p:nvPicPr>
          <p:cNvPr id="13" name="Image 4" descr="preencoded.png">    </p:cNvPr>
          <p:cNvPicPr>
            <a:picLocks noChangeAspect="1"/>
          </p:cNvPicPr>
          <p:nvPr/>
        </p:nvPicPr>
        <p:blipFill>
          <a:blip r:embed="rId5"/>
          <a:stretch>
            <a:fillRect/>
          </a:stretch>
        </p:blipFill>
        <p:spPr>
          <a:xfrm>
            <a:off x="5020270" y="1750933"/>
            <a:ext cx="4589740" cy="4589740"/>
          </a:xfrm>
          <a:prstGeom prst="rect">
            <a:avLst/>
          </a:prstGeom>
        </p:spPr>
      </p:pic>
      <p:pic>
        <p:nvPicPr>
          <p:cNvPr id="14" name="Image 5" descr="preencoded.png">    </p:cNvPr>
          <p:cNvPicPr>
            <a:picLocks noChangeAspect="1"/>
          </p:cNvPicPr>
          <p:nvPr/>
        </p:nvPicPr>
        <p:blipFill>
          <a:blip r:embed="rId6"/>
          <a:stretch>
            <a:fillRect/>
          </a:stretch>
        </p:blipFill>
        <p:spPr>
          <a:xfrm>
            <a:off x="8076664" y="5157490"/>
            <a:ext cx="324088" cy="405170"/>
          </a:xfrm>
          <a:prstGeom prst="rect">
            <a:avLst/>
          </a:prstGeom>
        </p:spPr>
      </p:pic>
      <p:sp>
        <p:nvSpPr>
          <p:cNvPr id="15" name="Text 7"/>
          <p:cNvSpPr/>
          <p:nvPr/>
        </p:nvSpPr>
        <p:spPr>
          <a:xfrm>
            <a:off x="1844635" y="4597956"/>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Ağ Genişletme</a:t>
            </a:r>
            <a:endParaRPr lang="en-US" sz="2200" dirty="0"/>
          </a:p>
        </p:txBody>
      </p:sp>
      <p:sp>
        <p:nvSpPr>
          <p:cNvPr id="16" name="Text 8"/>
          <p:cNvSpPr/>
          <p:nvPr/>
        </p:nvSpPr>
        <p:spPr>
          <a:xfrm>
            <a:off x="758309" y="5084088"/>
            <a:ext cx="3937040" cy="693420"/>
          </a:xfrm>
          <a:prstGeom prst="rect">
            <a:avLst/>
          </a:prstGeom>
          <a:noFill/>
          <a:ln/>
        </p:spPr>
        <p:txBody>
          <a:bodyPr wrap="square" lIns="0" tIns="0" rIns="0" bIns="0" rtlCol="0" anchor="t"/>
          <a:lstStyle/>
          <a:p>
            <a:pPr algn="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Çoklu cihaz desteği ile mesh ağ yapısının oluşturulması</a:t>
            </a:r>
            <a:endParaRPr lang="en-US" sz="1700" dirty="0"/>
          </a:p>
        </p:txBody>
      </p:sp>
      <p:pic>
        <p:nvPicPr>
          <p:cNvPr id="17" name="Image 6" descr="preencoded.png">    </p:cNvPr>
          <p:cNvPicPr>
            <a:picLocks noChangeAspect="1"/>
          </p:cNvPicPr>
          <p:nvPr/>
        </p:nvPicPr>
        <p:blipFill>
          <a:blip r:embed="rId7"/>
          <a:stretch>
            <a:fillRect/>
          </a:stretch>
        </p:blipFill>
        <p:spPr>
          <a:xfrm>
            <a:off x="5020270" y="1750933"/>
            <a:ext cx="4589740" cy="4589740"/>
          </a:xfrm>
          <a:prstGeom prst="rect">
            <a:avLst/>
          </a:prstGeom>
        </p:spPr>
      </p:pic>
      <p:pic>
        <p:nvPicPr>
          <p:cNvPr id="18" name="Image 7" descr="preencoded.png">    </p:cNvPr>
          <p:cNvPicPr>
            <a:picLocks noChangeAspect="1"/>
          </p:cNvPicPr>
          <p:nvPr/>
        </p:nvPicPr>
        <p:blipFill>
          <a:blip r:embed="rId8"/>
          <a:stretch>
            <a:fillRect/>
          </a:stretch>
        </p:blipFill>
        <p:spPr>
          <a:xfrm>
            <a:off x="5838646" y="4766846"/>
            <a:ext cx="324088" cy="405170"/>
          </a:xfrm>
          <a:prstGeom prst="rect">
            <a:avLst/>
          </a:prstGeom>
        </p:spPr>
      </p:pic>
      <p:sp>
        <p:nvSpPr>
          <p:cNvPr id="19" name="Text 9"/>
          <p:cNvSpPr/>
          <p:nvPr/>
        </p:nvSpPr>
        <p:spPr>
          <a:xfrm>
            <a:off x="758309" y="6584394"/>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Bu proje, basit bir "ping" mesajı iletim yapısı üzerinden LoRa haberleşmenin STM32 üzerinde temel mantığını ve FreeRTOS ile çok görevli bir yapının nasıl çalıştığını göstermek amacıyla tasarlanmıştır. Kullanılan donanım ve yazılım altyapısıyla daha gelişmiş uygulamalar kolaylıkla entegre edilebilir.</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2025-04-08T08:39:36Z</dcterms:created>
  <dcterms:modified xsi:type="dcterms:W3CDTF">2025-04-08T08:39:36Z</dcterms:modified>
</cp:coreProperties>
</file>